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f8fe702b6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f8fe702b6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0c2acebe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0c2acebe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9d27f35f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9d27f35f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9d27f35f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9d27f35f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9d27f35ff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9d27f35ff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9d27f35ff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9d27f35ff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0c2acebe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0c2acebe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f8fe702b6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f8fe702b6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f8fe702b6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f8fe702b6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f8fe702b6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f8fe702b6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f460fce4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f460fce4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0c2acebe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0c2acebe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f8fe702b6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f8fe702b6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0c2acebe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0c2acebe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0c2acebe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f0c2acebe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f8fe702b6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f8fe702b6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0c2acebe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0c2acebe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5325"/>
            <a:ext cx="8440325" cy="51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6425"/>
            <a:ext cx="9144000" cy="5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8" name="Google Shape;68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0" name="Google Shape;90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5" name="Google Shape;105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1" name="Google Shape;111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18" name="Google Shape;118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40" name="Google Shape;140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4" name="Google Shape;144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2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48" name="Google Shape;148;p2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54" name="Google Shape;154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2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4" name="Google Shape;17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gif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5FRS29lGYRCP-gNId-joZXodDyMCvSKO/view" TargetMode="External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10" Type="http://schemas.openxmlformats.org/officeDocument/2006/relationships/image" Target="../media/image31.png"/><Relationship Id="rId9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413450" y="411475"/>
            <a:ext cx="7773300" cy="1578900"/>
          </a:xfrm>
          <a:prstGeom prst="rect">
            <a:avLst/>
          </a:prstGeom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  <a:highlight>
                  <a:srgbClr val="4A86E8"/>
                </a:highlight>
              </a:rPr>
              <a:t>Low-Thrust Satellite Trajectory Optimization</a:t>
            </a:r>
            <a:endParaRPr b="1">
              <a:solidFill>
                <a:srgbClr val="00FFFF"/>
              </a:solidFill>
              <a:highlight>
                <a:srgbClr val="4A86E8"/>
              </a:highlight>
            </a:endParaRPr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5974625" y="16137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-Vasanth Gogineni</a:t>
            </a:r>
            <a:endParaRPr b="1"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45423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394" y="0"/>
            <a:ext cx="506741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 rotWithShape="1">
          <a:blip r:embed="rId5">
            <a:alphaModFix/>
          </a:blip>
          <a:srcRect b="0" l="0" r="16604" t="0"/>
          <a:stretch/>
        </p:blipFill>
        <p:spPr>
          <a:xfrm>
            <a:off x="7142675" y="0"/>
            <a:ext cx="2001300" cy="21197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7" name="Google Shape;267;p34"/>
          <p:cNvSpPr txBox="1"/>
          <p:nvPr>
            <p:ph type="title"/>
          </p:nvPr>
        </p:nvSpPr>
        <p:spPr>
          <a:xfrm>
            <a:off x="6253775" y="2360800"/>
            <a:ext cx="2890200" cy="974400"/>
          </a:xfrm>
          <a:prstGeom prst="rect">
            <a:avLst/>
          </a:prstGeom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</a:rPr>
              <a:t>GEKKO Python Implementation</a:t>
            </a:r>
            <a:endParaRPr b="1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2651700" y="2014950"/>
            <a:ext cx="3840600" cy="1113600"/>
          </a:xfrm>
          <a:prstGeom prst="rect">
            <a:avLst/>
          </a:prstGeom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/>
              <a:t>RESULTS</a:t>
            </a:r>
            <a:endParaRPr b="1" sz="5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type="title"/>
          </p:nvPr>
        </p:nvSpPr>
        <p:spPr>
          <a:xfrm>
            <a:off x="1297500" y="393750"/>
            <a:ext cx="6357600" cy="801600"/>
          </a:xfrm>
          <a:prstGeom prst="rect">
            <a:avLst/>
          </a:prstGeom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THE GRAPHS</a:t>
            </a:r>
            <a:endParaRPr/>
          </a:p>
        </p:txBody>
      </p:sp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7850"/>
            <a:ext cx="2781300" cy="23812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9" name="Google Shape;27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1300" y="1307850"/>
            <a:ext cx="3198253" cy="23812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0" name="Google Shape;28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9550" y="1307850"/>
            <a:ext cx="3323166" cy="23812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1" name="Google Shape;281;p36"/>
          <p:cNvSpPr txBox="1"/>
          <p:nvPr/>
        </p:nvSpPr>
        <p:spPr>
          <a:xfrm>
            <a:off x="331525" y="4039900"/>
            <a:ext cx="2340600" cy="4002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Satellite Trajectory/Path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6"/>
          <p:cNvSpPr txBox="1"/>
          <p:nvPr/>
        </p:nvSpPr>
        <p:spPr>
          <a:xfrm>
            <a:off x="3273850" y="3871925"/>
            <a:ext cx="2704500" cy="831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Thrust Profile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Positive is forward thrust and negative is reverse thrust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6"/>
          <p:cNvSpPr txBox="1"/>
          <p:nvPr/>
        </p:nvSpPr>
        <p:spPr>
          <a:xfrm>
            <a:off x="6580075" y="3932200"/>
            <a:ext cx="2400900" cy="6156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Distance from the Sun with time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type="title"/>
          </p:nvPr>
        </p:nvSpPr>
        <p:spPr>
          <a:xfrm>
            <a:off x="2562750" y="327350"/>
            <a:ext cx="4018500" cy="617100"/>
          </a:xfrm>
          <a:prstGeom prst="rect">
            <a:avLst/>
          </a:prstGeom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EXPERIMENT 1</a:t>
            </a:r>
            <a:endParaRPr/>
          </a:p>
        </p:txBody>
      </p:sp>
      <p:sp>
        <p:nvSpPr>
          <p:cNvPr id="289" name="Google Shape;289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1419100"/>
            <a:ext cx="7734300" cy="3543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1" name="Google Shape;291;p37"/>
          <p:cNvSpPr txBox="1"/>
          <p:nvPr/>
        </p:nvSpPr>
        <p:spPr>
          <a:xfrm>
            <a:off x="2396700" y="981675"/>
            <a:ext cx="43506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Experiment changing the initial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distance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from the Sun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75" y="1246725"/>
            <a:ext cx="7743825" cy="3552825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8" name="Google Shape;298;p38"/>
          <p:cNvSpPr txBox="1"/>
          <p:nvPr>
            <p:ph type="title"/>
          </p:nvPr>
        </p:nvSpPr>
        <p:spPr>
          <a:xfrm>
            <a:off x="2518200" y="206600"/>
            <a:ext cx="4107600" cy="617100"/>
          </a:xfrm>
          <a:prstGeom prst="rect">
            <a:avLst/>
          </a:prstGeom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EXPERIMENT 2</a:t>
            </a:r>
            <a:endParaRPr/>
          </a:p>
        </p:txBody>
      </p:sp>
      <p:sp>
        <p:nvSpPr>
          <p:cNvPr id="299" name="Google Shape;299;p38"/>
          <p:cNvSpPr txBox="1"/>
          <p:nvPr/>
        </p:nvSpPr>
        <p:spPr>
          <a:xfrm>
            <a:off x="2197875" y="823700"/>
            <a:ext cx="48036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Experiment changing the maximum thrust the satellite has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39"/>
          <p:cNvPicPr preferRelativeResize="0"/>
          <p:nvPr/>
        </p:nvPicPr>
        <p:blipFill rotWithShape="1">
          <a:blip r:embed="rId3">
            <a:alphaModFix/>
          </a:blip>
          <a:srcRect b="0" l="0" r="10666" t="0"/>
          <a:stretch/>
        </p:blipFill>
        <p:spPr>
          <a:xfrm>
            <a:off x="251150" y="221200"/>
            <a:ext cx="6108000" cy="470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06" name="Google Shape;306;p39"/>
          <p:cNvSpPr txBox="1"/>
          <p:nvPr/>
        </p:nvSpPr>
        <p:spPr>
          <a:xfrm>
            <a:off x="6670500" y="1258700"/>
            <a:ext cx="2149800" cy="70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Road Map</a:t>
            </a:r>
            <a:endParaRPr b="1" sz="34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500" y="3340725"/>
            <a:ext cx="2317500" cy="1481100"/>
          </a:xfrm>
          <a:prstGeom prst="round2DiagRect">
            <a:avLst>
              <a:gd fmla="val 0" name="adj1"/>
              <a:gd fmla="val 50000" name="adj2"/>
            </a:avLst>
          </a:prstGeom>
          <a:noFill/>
          <a:ln>
            <a:noFill/>
          </a:ln>
        </p:spPr>
      </p:pic>
      <p:pic>
        <p:nvPicPr>
          <p:cNvPr id="308" name="Google Shape;30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0050" y="130575"/>
            <a:ext cx="1850700" cy="1040400"/>
          </a:xfrm>
          <a:prstGeom prst="round2Diag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09" name="Google Shape;309;p39"/>
          <p:cNvSpPr/>
          <p:nvPr/>
        </p:nvSpPr>
        <p:spPr>
          <a:xfrm>
            <a:off x="4771875" y="2461250"/>
            <a:ext cx="1265700" cy="95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type="title"/>
          </p:nvPr>
        </p:nvSpPr>
        <p:spPr>
          <a:xfrm>
            <a:off x="2734050" y="275100"/>
            <a:ext cx="3675900" cy="495300"/>
          </a:xfrm>
          <a:prstGeom prst="rect">
            <a:avLst/>
          </a:prstGeom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Applications and Future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315" name="Google Shape;315;p40"/>
          <p:cNvSpPr txBox="1"/>
          <p:nvPr>
            <p:ph idx="1" type="body"/>
          </p:nvPr>
        </p:nvSpPr>
        <p:spPr>
          <a:xfrm>
            <a:off x="2651025" y="3591400"/>
            <a:ext cx="3527100" cy="10650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Optimising Orbit Raising Maneuvers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Example: Voyager 1</a:t>
            </a:r>
            <a:endParaRPr sz="1500"/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950" y="2999979"/>
            <a:ext cx="2551300" cy="214352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7" name="Google Shape;3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75" y="937263"/>
            <a:ext cx="3772652" cy="2226701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8" name="Google Shape;318;p40"/>
          <p:cNvSpPr txBox="1"/>
          <p:nvPr/>
        </p:nvSpPr>
        <p:spPr>
          <a:xfrm>
            <a:off x="4269550" y="937275"/>
            <a:ext cx="4691700" cy="2008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Optimising Satellite Paths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Around Earth as the central body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Inter-planetary satellite trajectory optimization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Finding optimum thrust profiles and feasibility of time and fuel-constrained missions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9" name="Google Shape;31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675" y="3330825"/>
            <a:ext cx="2336102" cy="1651701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38" y="89575"/>
            <a:ext cx="8825525" cy="496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 txBox="1"/>
          <p:nvPr/>
        </p:nvSpPr>
        <p:spPr>
          <a:xfrm>
            <a:off x="4572000" y="4209800"/>
            <a:ext cx="3534900" cy="6771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-Vasanth Gogineni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-Thanks to my mentor: Maitreya V.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2458950" y="351025"/>
            <a:ext cx="4226100" cy="535200"/>
          </a:xfrm>
          <a:prstGeom prst="rect">
            <a:avLst/>
          </a:prstGeom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Abstract of Project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75" y="984163"/>
            <a:ext cx="8613000" cy="2374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424" y="3456325"/>
            <a:ext cx="2538600" cy="1558200"/>
          </a:xfrm>
          <a:prstGeom prst="round1Rect">
            <a:avLst>
              <a:gd fmla="val 16667" name="adj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" name="Google Shape;190;p26"/>
          <p:cNvSpPr txBox="1"/>
          <p:nvPr/>
        </p:nvSpPr>
        <p:spPr>
          <a:xfrm>
            <a:off x="4572000" y="3701725"/>
            <a:ext cx="3732900" cy="10467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Discrete Time Trajectory Optimization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Orbit-Lowering Maneuvers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Fuel Constraints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86181" cy="5143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" name="Google Shape;196;p27"/>
          <p:cNvSpPr txBox="1"/>
          <p:nvPr/>
        </p:nvSpPr>
        <p:spPr>
          <a:xfrm>
            <a:off x="6956175" y="475825"/>
            <a:ext cx="1982700" cy="7389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Example</a:t>
            </a:r>
            <a:endParaRPr b="1"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 rotWithShape="1">
          <a:blip r:embed="rId3">
            <a:alphaModFix/>
          </a:blip>
          <a:srcRect b="0" l="0" r="10666" t="0"/>
          <a:stretch/>
        </p:blipFill>
        <p:spPr>
          <a:xfrm>
            <a:off x="251150" y="221200"/>
            <a:ext cx="6108000" cy="470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/>
        </p:nvSpPr>
        <p:spPr>
          <a:xfrm>
            <a:off x="6670500" y="1258700"/>
            <a:ext cx="2149800" cy="70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Road Map</a:t>
            </a:r>
            <a:endParaRPr b="1" sz="34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500" y="3340725"/>
            <a:ext cx="2317500" cy="1481100"/>
          </a:xfrm>
          <a:prstGeom prst="round2DiagRect">
            <a:avLst>
              <a:gd fmla="val 0" name="adj1"/>
              <a:gd fmla="val 50000" name="adj2"/>
            </a:avLst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0050" y="130575"/>
            <a:ext cx="1850700" cy="1040400"/>
          </a:xfrm>
          <a:prstGeom prst="round2Diag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06" name="Google Shape;206;p28"/>
          <p:cNvSpPr/>
          <p:nvPr/>
        </p:nvSpPr>
        <p:spPr>
          <a:xfrm>
            <a:off x="1627525" y="3003725"/>
            <a:ext cx="1265700" cy="95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2912863" y="128050"/>
            <a:ext cx="3398700" cy="600600"/>
          </a:xfrm>
          <a:prstGeom prst="rect">
            <a:avLst/>
          </a:prstGeom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</a:rPr>
              <a:t>VPython Simulation</a:t>
            </a:r>
            <a:endParaRPr b="1">
              <a:solidFill>
                <a:srgbClr val="00FFFF"/>
              </a:solidFill>
            </a:endParaRPr>
          </a:p>
        </p:txBody>
      </p:sp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50" y="930876"/>
            <a:ext cx="8159524" cy="40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/>
          <p:nvPr/>
        </p:nvSpPr>
        <p:spPr>
          <a:xfrm>
            <a:off x="7125750" y="228250"/>
            <a:ext cx="18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localhost://58124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29" title="localhost_58124 - Google Chrome 2021-09-13 23-30-00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850" y="875838"/>
            <a:ext cx="8724300" cy="4141875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 rotWithShape="1">
          <a:blip r:embed="rId3">
            <a:alphaModFix/>
          </a:blip>
          <a:srcRect b="0" l="0" r="10666" t="0"/>
          <a:stretch/>
        </p:blipFill>
        <p:spPr>
          <a:xfrm>
            <a:off x="251150" y="221200"/>
            <a:ext cx="6108000" cy="470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6670500" y="1258700"/>
            <a:ext cx="2149800" cy="70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Road Map</a:t>
            </a:r>
            <a:endParaRPr b="1" sz="34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500" y="3340725"/>
            <a:ext cx="2317500" cy="1481100"/>
          </a:xfrm>
          <a:prstGeom prst="round2DiagRect">
            <a:avLst>
              <a:gd fmla="val 0" name="adj1"/>
              <a:gd fmla="val 50000" name="adj2"/>
            </a:avLst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0050" y="130575"/>
            <a:ext cx="1850700" cy="1040400"/>
          </a:xfrm>
          <a:prstGeom prst="round2Diag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25" name="Google Shape;225;p30"/>
          <p:cNvSpPr/>
          <p:nvPr/>
        </p:nvSpPr>
        <p:spPr>
          <a:xfrm>
            <a:off x="2672300" y="2431100"/>
            <a:ext cx="1265700" cy="95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984500" y="965175"/>
            <a:ext cx="7755300" cy="40476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60">
                <a:solidFill>
                  <a:srgbClr val="FFFF00"/>
                </a:solidFill>
              </a:rPr>
              <a:t>Quantities/Variables</a:t>
            </a:r>
            <a:endParaRPr sz="1960">
              <a:solidFill>
                <a:srgbClr val="FFFF00"/>
              </a:solidFill>
            </a:endParaRPr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n" sz="1660"/>
              <a:t>F</a:t>
            </a:r>
            <a:r>
              <a:rPr lang="en" sz="1660"/>
              <a:t>orce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n" sz="1660"/>
              <a:t>Momentum: Differential Equation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n" sz="1660"/>
              <a:t>Thrust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n" sz="1660"/>
              <a:t>Distance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n" sz="1660"/>
              <a:t>Position</a:t>
            </a:r>
            <a:endParaRPr sz="1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9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60">
                <a:solidFill>
                  <a:srgbClr val="FFFF00"/>
                </a:solidFill>
              </a:rPr>
              <a:t>Differential Equations (Rate of change)</a:t>
            </a:r>
            <a:endParaRPr sz="1960">
              <a:solidFill>
                <a:srgbClr val="FFFF00"/>
              </a:solidFill>
            </a:endParaRPr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n" sz="1660"/>
              <a:t>Position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n" sz="1660"/>
              <a:t>Acceleration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n" sz="1660"/>
              <a:t>Velocity</a:t>
            </a:r>
            <a:endParaRPr sz="1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60">
                <a:solidFill>
                  <a:srgbClr val="FFFF00"/>
                </a:solidFill>
              </a:rPr>
              <a:t>Objective</a:t>
            </a:r>
            <a:endParaRPr sz="1960">
              <a:solidFill>
                <a:srgbClr val="FFFF00"/>
              </a:solidFill>
            </a:endParaRPr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n" sz="1660"/>
              <a:t>Minimized thrust profile</a:t>
            </a:r>
            <a:endParaRPr sz="1960"/>
          </a:p>
        </p:txBody>
      </p:sp>
      <p:sp>
        <p:nvSpPr>
          <p:cNvPr id="231" name="Google Shape;231;p31"/>
          <p:cNvSpPr txBox="1"/>
          <p:nvPr/>
        </p:nvSpPr>
        <p:spPr>
          <a:xfrm>
            <a:off x="2215100" y="190675"/>
            <a:ext cx="5294100" cy="585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Variables and Changing Quantities</a:t>
            </a:r>
            <a:endParaRPr b="1" sz="26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588" y="4322288"/>
            <a:ext cx="1200150" cy="6000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5588" y="1048301"/>
            <a:ext cx="1762125" cy="320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5075" y="3300900"/>
            <a:ext cx="2139325" cy="11186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162425" y="219625"/>
            <a:ext cx="4409700" cy="4542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Mathematical Optimisation</a:t>
            </a:r>
            <a:endParaRPr b="1">
              <a:solidFill>
                <a:srgbClr val="FFFF00"/>
              </a:solidFill>
            </a:endParaRPr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88" y="2304000"/>
            <a:ext cx="2609725" cy="117693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" name="Google Shape;2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088" y="1693263"/>
            <a:ext cx="1409700" cy="3905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425" y="844413"/>
            <a:ext cx="1343025" cy="6286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7100" y="844425"/>
            <a:ext cx="2393922" cy="265851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7100" y="3701132"/>
            <a:ext cx="2377775" cy="101779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8450" y="2662975"/>
            <a:ext cx="2220100" cy="22907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76501" y="274675"/>
            <a:ext cx="2284000" cy="21724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7" name="Google Shape;247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0375" y="3701122"/>
            <a:ext cx="2377775" cy="1017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3"/>
          <p:cNvPicPr preferRelativeResize="0"/>
          <p:nvPr/>
        </p:nvPicPr>
        <p:blipFill rotWithShape="1">
          <a:blip r:embed="rId3">
            <a:alphaModFix/>
          </a:blip>
          <a:srcRect b="0" l="0" r="10666" t="0"/>
          <a:stretch/>
        </p:blipFill>
        <p:spPr>
          <a:xfrm>
            <a:off x="251150" y="221200"/>
            <a:ext cx="6108000" cy="470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4" name="Google Shape;254;p33"/>
          <p:cNvSpPr txBox="1"/>
          <p:nvPr/>
        </p:nvSpPr>
        <p:spPr>
          <a:xfrm>
            <a:off x="6670500" y="1258700"/>
            <a:ext cx="2149800" cy="70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Road Map</a:t>
            </a:r>
            <a:endParaRPr b="1" sz="34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500" y="3340725"/>
            <a:ext cx="2317500" cy="1481100"/>
          </a:xfrm>
          <a:prstGeom prst="round2DiagRect">
            <a:avLst>
              <a:gd fmla="val 0" name="adj1"/>
              <a:gd fmla="val 50000" name="adj2"/>
            </a:avLst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0050" y="130575"/>
            <a:ext cx="1850700" cy="1040400"/>
          </a:xfrm>
          <a:prstGeom prst="round2Diag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57" name="Google Shape;257;p33"/>
          <p:cNvSpPr/>
          <p:nvPr/>
        </p:nvSpPr>
        <p:spPr>
          <a:xfrm>
            <a:off x="3717075" y="2983625"/>
            <a:ext cx="1265700" cy="95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